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7"/>
  </p:notesMasterIdLst>
  <p:handoutMasterIdLst>
    <p:handoutMasterId r:id="rId48"/>
  </p:handoutMasterIdLst>
  <p:sldIdLst>
    <p:sldId id="269" r:id="rId2"/>
    <p:sldId id="268" r:id="rId3"/>
    <p:sldId id="266" r:id="rId4"/>
    <p:sldId id="267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2" r:id="rId17"/>
    <p:sldId id="283" r:id="rId18"/>
    <p:sldId id="284" r:id="rId19"/>
    <p:sldId id="281" r:id="rId20"/>
    <p:sldId id="286" r:id="rId21"/>
    <p:sldId id="287" r:id="rId22"/>
    <p:sldId id="285" r:id="rId23"/>
    <p:sldId id="288" r:id="rId24"/>
    <p:sldId id="289" r:id="rId25"/>
    <p:sldId id="291" r:id="rId26"/>
    <p:sldId id="292" r:id="rId27"/>
    <p:sldId id="293" r:id="rId28"/>
    <p:sldId id="294" r:id="rId29"/>
    <p:sldId id="295" r:id="rId30"/>
    <p:sldId id="290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6" r:id="rId39"/>
    <p:sldId id="303" r:id="rId40"/>
    <p:sldId id="308" r:id="rId41"/>
    <p:sldId id="304" r:id="rId42"/>
    <p:sldId id="309" r:id="rId43"/>
    <p:sldId id="310" r:id="rId44"/>
    <p:sldId id="307" r:id="rId45"/>
    <p:sldId id="305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7CF09"/>
    <a:srgbClr val="5E1D10"/>
    <a:srgbClr val="4D4D4D"/>
    <a:srgbClr val="B0AC00"/>
    <a:srgbClr val="D5E1E7"/>
    <a:srgbClr val="FFCC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14" y="-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69B421-5CAE-48D9-8F01-977D48241A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575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89142-2E99-9B4A-92BC-7DD24A84227A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2EE94-2053-1049-ABC5-0B5D1755A3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17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EE94-2053-1049-ABC5-0B5D1755A33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9906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14600"/>
            <a:ext cx="7772400" cy="6858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76900" y="838200"/>
            <a:ext cx="16383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838200"/>
            <a:ext cx="47625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752600"/>
            <a:ext cx="3200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752600"/>
            <a:ext cx="3200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6553200" cy="4343400"/>
          </a:xfrm>
        </p:spPr>
        <p:txBody>
          <a:bodyPr/>
          <a:lstStyle>
            <a:lvl1pPr>
              <a:buFontTx/>
              <a:buNone/>
              <a:defRPr>
                <a:solidFill>
                  <a:schemeClr val="tx1"/>
                </a:solidFill>
                <a:latin typeface="+mn-lt"/>
              </a:defRPr>
            </a:lvl1pPr>
            <a:lvl2pPr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2pPr>
            <a:lvl3pPr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4pPr>
            <a:lvl5pPr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838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Your Topic Goes Here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52600"/>
            <a:ext cx="6553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Your Subtopics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random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533400" y="0"/>
            <a:ext cx="7772400" cy="990600"/>
          </a:xfrm>
        </p:spPr>
        <p:txBody>
          <a:bodyPr/>
          <a:lstStyle/>
          <a:p>
            <a:r>
              <a:rPr lang="en-US" dirty="0" smtClean="0"/>
              <a:t>The World is</a:t>
            </a:r>
            <a:endParaRPr lang="en-US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791200"/>
            <a:ext cx="7772400" cy="685800"/>
          </a:xfrm>
        </p:spPr>
        <p:txBody>
          <a:bodyPr/>
          <a:lstStyle/>
          <a:p>
            <a:endParaRPr lang="en-US" sz="2000" i="1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762000" y="685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kern="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by Thomas Friedman</a:t>
            </a: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world_is_flat.jpg"/>
          <p:cNvPicPr>
            <a:picLocks noChangeAspect="1"/>
          </p:cNvPicPr>
          <p:nvPr/>
        </p:nvPicPr>
        <p:blipFill>
          <a:blip r:embed="rId4" cstate="print">
            <a:lum bright="-20000"/>
          </a:blip>
          <a:stretch>
            <a:fillRect/>
          </a:stretch>
        </p:blipFill>
        <p:spPr>
          <a:xfrm>
            <a:off x="3276600" y="1295400"/>
            <a:ext cx="253746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4953000" y="-381000"/>
            <a:ext cx="3429000" cy="1862048"/>
          </a:xfrm>
          <a:prstGeom prst="rect">
            <a:avLst/>
          </a:prstGeom>
          <a:noFill/>
          <a:scene3d>
            <a:camera prst="isometricOffAxis1Top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Flat</a:t>
            </a:r>
            <a:endParaRPr lang="en-US" sz="115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6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931313"/>
            <a:ext cx="7010400" cy="2677656"/>
          </a:xfrm>
          <a:prstGeom prst="rect">
            <a:avLst/>
          </a:prstGeom>
          <a:noFill/>
          <a:ln cap="rnd" cmpd="dbl">
            <a:solidFill>
              <a:schemeClr val="bg1"/>
            </a:solidFill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Products now assembled in one country from parts from fifteen other countries. 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Import and export become standard operating procedure for all manufactured items.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152400"/>
            <a:ext cx="5493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Off-shoring</a:t>
            </a:r>
            <a:endParaRPr lang="en-U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7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15870"/>
            <a:ext cx="7010400" cy="3108543"/>
          </a:xfrm>
          <a:prstGeom prst="rect">
            <a:avLst/>
          </a:prstGeom>
          <a:noFill/>
          <a:ln cap="rnd" cmpd="dbl">
            <a:solidFill>
              <a:schemeClr val="bg1"/>
            </a:solidFill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Retail businesses now require the streamlining of sales, distribution, and shipping.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The “</a:t>
            </a:r>
            <a:r>
              <a:rPr lang="en-US" sz="2800" dirty="0" err="1" smtClean="0">
                <a:solidFill>
                  <a:schemeClr val="bg1"/>
                </a:solidFill>
              </a:rPr>
              <a:t>Walmartization</a:t>
            </a:r>
            <a:r>
              <a:rPr lang="en-US" sz="2800" dirty="0" smtClean="0">
                <a:solidFill>
                  <a:schemeClr val="bg1"/>
                </a:solidFill>
              </a:rPr>
              <a:t>” of the world continues…</a:t>
            </a:r>
          </a:p>
          <a:p>
            <a:pPr algn="ctr"/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7400" y="152400"/>
            <a:ext cx="5493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Supply-Chaining</a:t>
            </a:r>
            <a:endParaRPr lang="en-U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8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219200"/>
            <a:ext cx="7010400" cy="3582519"/>
          </a:xfrm>
          <a:prstGeom prst="rect">
            <a:avLst/>
          </a:prstGeom>
          <a:noFill/>
          <a:ln cap="rnd" cmpd="dbl">
            <a:solidFill>
              <a:schemeClr val="bg1"/>
            </a:solidFill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Multi-tasking becomes a requirement as employees perform work for more than one company under one umbrella company.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Companies begin offering their employees to other companies to perform service-related jobs. Ex.: IT personnel working for one company but fixing the computers of another company.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152400"/>
            <a:ext cx="5493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In-sourcing</a:t>
            </a:r>
            <a:endParaRPr lang="en-U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9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931314"/>
            <a:ext cx="7010400" cy="2677656"/>
          </a:xfrm>
          <a:prstGeom prst="rect">
            <a:avLst/>
          </a:prstGeom>
          <a:noFill/>
          <a:ln cap="rnd" cmpd="dbl">
            <a:solidFill>
              <a:schemeClr val="bg1"/>
            </a:solidFill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The Google generation is born. Online search engines become the everyman’s  encyclopedia.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So much information is now available at your fingertips.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152400"/>
            <a:ext cx="5493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In-forming</a:t>
            </a:r>
            <a:endParaRPr lang="en-U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10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066800"/>
            <a:ext cx="7010400" cy="3539430"/>
          </a:xfrm>
          <a:prstGeom prst="rect">
            <a:avLst/>
          </a:prstGeom>
          <a:noFill/>
          <a:ln cap="rnd" cmpd="dbl">
            <a:solidFill>
              <a:schemeClr val="bg1"/>
            </a:solidFill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The digital age gets personal. IMs, iPods, cell phones, digital assistants are all making communication and information more portable for the individual.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Disposable cell phones lead to a disposable revolution. Tired of your PC? Throw it away and get a new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152400"/>
            <a:ext cx="5493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“The Steroids”</a:t>
            </a:r>
            <a:endParaRPr lang="en-U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7600" y="1066800"/>
            <a:ext cx="5334000" cy="5170646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 pitchFamily="34" charset="0"/>
              </a:rPr>
              <a:t>The</a:t>
            </a:r>
          </a:p>
          <a:p>
            <a:pPr algn="ctr"/>
            <a:endParaRPr lang="en-US" sz="66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libri" pitchFamily="34" charset="0"/>
            </a:endParaRPr>
          </a:p>
          <a:p>
            <a:pPr algn="ctr"/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 pitchFamily="34" charset="0"/>
              </a:rPr>
              <a:t>Triple</a:t>
            </a:r>
          </a:p>
          <a:p>
            <a:pPr algn="ctr"/>
            <a:endParaRPr lang="en-US" sz="66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libri" pitchFamily="34" charset="0"/>
            </a:endParaRPr>
          </a:p>
          <a:p>
            <a:pPr algn="ctr"/>
            <a:r>
              <a:rPr lang="en-US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 pitchFamily="34" charset="0"/>
              </a:rPr>
              <a:t>Convergence</a:t>
            </a:r>
            <a:endParaRPr lang="en-US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1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143000"/>
            <a:ext cx="7010400" cy="2985433"/>
          </a:xfrm>
          <a:prstGeom prst="rect">
            <a:avLst/>
          </a:prstGeom>
          <a:noFill/>
          <a:ln cap="rnd" cmpd="dbl">
            <a:noFill/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By the year 2000, multi-functioning machines began to take hold. All the flatteners converged with one another. 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2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295400"/>
            <a:ext cx="7010400" cy="4068806"/>
          </a:xfrm>
          <a:prstGeom prst="rect">
            <a:avLst/>
          </a:prstGeom>
          <a:noFill/>
          <a:ln cap="rnd" cmpd="dbl">
            <a:noFill/>
            <a:prstDash val="solid"/>
          </a:ln>
        </p:spPr>
        <p:txBody>
          <a:bodyPr wrap="square" rtlCol="0" anchor="ctr" anchorCtr="0">
            <a:spAutoFit/>
          </a:bodyPr>
          <a:lstStyle/>
          <a:p>
            <a:pPr marL="533400" indent="-533400" algn="ctr">
              <a:lnSpc>
                <a:spcPct val="90000"/>
              </a:lnSpc>
            </a:pPr>
            <a:r>
              <a:rPr lang="en-US" sz="3200" dirty="0" smtClean="0">
                <a:solidFill>
                  <a:schemeClr val="bg1"/>
                </a:solidFill>
              </a:rPr>
              <a:t>“</a:t>
            </a:r>
            <a:r>
              <a:rPr lang="en-US" sz="3200" dirty="0" err="1" smtClean="0">
                <a:solidFill>
                  <a:schemeClr val="bg1"/>
                </a:solidFill>
              </a:rPr>
              <a:t>Horizontalization</a:t>
            </a:r>
            <a:r>
              <a:rPr lang="en-US" sz="3200" dirty="0" smtClean="0">
                <a:solidFill>
                  <a:schemeClr val="bg1"/>
                </a:solidFill>
              </a:rPr>
              <a:t>” (companies and people now instantly communicate with other similar departments or companies to add value, creativity, or innovation to their products) This a change from the typical chain of command within a company.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3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143000"/>
            <a:ext cx="7620000" cy="4068806"/>
          </a:xfrm>
          <a:prstGeom prst="rect">
            <a:avLst/>
          </a:prstGeom>
          <a:noFill/>
          <a:ln cap="rnd" cmpd="dbl">
            <a:noFill/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marL="533400" indent="-533400" algn="ctr">
              <a:lnSpc>
                <a:spcPct val="90000"/>
              </a:lnSpc>
            </a:pPr>
            <a:r>
              <a:rPr lang="en-US" sz="3200" dirty="0" smtClean="0">
                <a:solidFill>
                  <a:schemeClr val="bg1"/>
                </a:solidFill>
              </a:rPr>
              <a:t>After the fall of the Berlin Wall, freed countries provided new brain power to enhance horizontal collaboration across the globe. According to Friedman, </a:t>
            </a:r>
            <a:r>
              <a:rPr lang="en-US" sz="3200" dirty="0" err="1" smtClean="0">
                <a:solidFill>
                  <a:schemeClr val="bg1"/>
                </a:solidFill>
              </a:rPr>
              <a:t>horizontalization</a:t>
            </a:r>
            <a:r>
              <a:rPr lang="en-US" sz="3200" dirty="0" smtClean="0">
                <a:solidFill>
                  <a:schemeClr val="bg1"/>
                </a:solidFill>
              </a:rPr>
              <a:t> is the most important force shaping politics and economics in the early 21st century.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33800" y="1295400"/>
            <a:ext cx="500649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Staggering</a:t>
            </a:r>
          </a:p>
          <a:p>
            <a:pPr algn="ctr"/>
            <a:endParaRPr lang="en-US" sz="7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en-US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Statistics</a:t>
            </a:r>
            <a:endParaRPr lang="en-US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6629400" cy="2971800"/>
          </a:xfrm>
        </p:spPr>
        <p:txBody>
          <a:bodyPr/>
          <a:lstStyle/>
          <a:p>
            <a:pPr algn="ctr"/>
            <a:r>
              <a:rPr lang="en-US" sz="5400" dirty="0" smtClean="0"/>
              <a:t>Global Views on Education and Technology</a:t>
            </a:r>
            <a:endParaRPr lang="en-US" sz="5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7239000" cy="48006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Between 1990-2000, the USA experienced an increase in the workforce (from 11% to 17%) of foreign born people with bachelor’s degrees in science and engineering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In 2004, China was awarded 35 honors at the Intel Science Fair – more than any other country in Asia.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Federal funding for research in physical and mathematical sciences and engineering in the US declined 37% between 1970-2004.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The National Science Board stated the </a:t>
            </a:r>
          </a:p>
          <a:p>
            <a:pPr>
              <a:buNone/>
            </a:pPr>
            <a:r>
              <a:rPr lang="en-US" sz="2400" dirty="0" smtClean="0"/>
              <a:t>    scientific papers written by Americans </a:t>
            </a:r>
          </a:p>
          <a:p>
            <a:pPr>
              <a:buNone/>
            </a:pPr>
            <a:r>
              <a:rPr lang="en-US" sz="2400" dirty="0" smtClean="0"/>
              <a:t>    have fallen 10% since 1992.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1000" y="152400"/>
            <a:ext cx="6477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800" dirty="0">
                <a:solidFill>
                  <a:schemeClr val="bg1"/>
                </a:solidFill>
              </a:rPr>
              <a:t>The percentage of American papers published in the top Physics Journal (</a:t>
            </a:r>
            <a:r>
              <a:rPr lang="en-US" sz="2800" i="1" dirty="0">
                <a:solidFill>
                  <a:schemeClr val="bg1"/>
                </a:solidFill>
              </a:rPr>
              <a:t>Physical Review</a:t>
            </a:r>
            <a:r>
              <a:rPr lang="en-US" sz="2800" dirty="0">
                <a:solidFill>
                  <a:schemeClr val="bg1"/>
                </a:solidFill>
              </a:rPr>
              <a:t>) has fallen from 61% to 29% since 1983. The US share of patents has fallen 52% since 1980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v"/>
            </a:pPr>
            <a:endParaRPr lang="en-US" sz="2800" dirty="0">
              <a:solidFill>
                <a:schemeClr val="bg1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800" dirty="0">
                <a:solidFill>
                  <a:schemeClr val="bg1"/>
                </a:solidFill>
              </a:rPr>
              <a:t>The National Foundation for American Policy showed 60% of the nation’s top science students and 65% of the top math students are children of recent immigrants.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33800" y="381000"/>
            <a:ext cx="502920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The </a:t>
            </a:r>
          </a:p>
          <a:p>
            <a:pPr algn="ctr"/>
            <a:endParaRPr lang="en-US" sz="8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en-US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Quiet </a:t>
            </a:r>
          </a:p>
          <a:p>
            <a:pPr algn="ctr"/>
            <a:endParaRPr lang="en-US" sz="8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en-US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Crisis</a:t>
            </a:r>
            <a:endParaRPr lang="en-US" sz="8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81000" y="1524000"/>
            <a:ext cx="7239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the first time in more than a century, the United States could be falling behind other countries in the areas of scientific discovery, innovation, and economic development.</a:t>
            </a:r>
          </a:p>
        </p:txBody>
      </p:sp>
      <p:sp>
        <p:nvSpPr>
          <p:cNvPr id="5" name="Rectangle 4"/>
          <p:cNvSpPr/>
          <p:nvPr/>
        </p:nvSpPr>
        <p:spPr>
          <a:xfrm>
            <a:off x="1371600" y="0"/>
            <a:ext cx="5029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The Quiet Crisis</a:t>
            </a:r>
            <a:endParaRPr lang="en-U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09600" y="838200"/>
            <a:ext cx="6934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rgbClr val="234F7B"/>
              </a:buClr>
              <a:buSzPct val="75000"/>
            </a:pPr>
            <a:r>
              <a:rPr lang="en-US" sz="3600" dirty="0">
                <a:solidFill>
                  <a:schemeClr val="bg1"/>
                </a:solidFill>
              </a:rPr>
              <a:t>Friedman </a:t>
            </a:r>
            <a:r>
              <a:rPr lang="en-US" sz="3600" dirty="0" smtClean="0">
                <a:solidFill>
                  <a:schemeClr val="bg1"/>
                </a:solidFill>
              </a:rPr>
              <a:t>states the </a:t>
            </a:r>
            <a:r>
              <a:rPr lang="en-US" sz="3600" dirty="0">
                <a:solidFill>
                  <a:schemeClr val="bg1"/>
                </a:solidFill>
              </a:rPr>
              <a:t>US is in a “quiet crisis” </a:t>
            </a:r>
            <a:r>
              <a:rPr lang="en-US" sz="3600" dirty="0" smtClean="0">
                <a:solidFill>
                  <a:schemeClr val="bg1"/>
                </a:solidFill>
              </a:rPr>
              <a:t>because of the following concerns: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rgbClr val="234F7B"/>
              </a:buClr>
              <a:buSzPct val="75000"/>
            </a:pPr>
            <a:endParaRPr lang="en-US" sz="3600" dirty="0">
              <a:solidFill>
                <a:schemeClr val="bg1"/>
              </a:solidFill>
            </a:endParaRPr>
          </a:p>
          <a:p>
            <a:pPr marL="620713" lvl="1" indent="-220663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buFont typeface="Wingdings" pitchFamily="2" charset="2"/>
              <a:buChar char="v"/>
            </a:pPr>
            <a:r>
              <a:rPr lang="en-US" sz="36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Numbers Gap</a:t>
            </a:r>
          </a:p>
          <a:p>
            <a:pPr marL="620713" lvl="1" indent="-220663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buFont typeface="Wingdings" pitchFamily="2" charset="2"/>
              <a:buChar char="v"/>
            </a:pPr>
            <a:r>
              <a:rPr lang="en-US" sz="36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</a:t>
            </a:r>
            <a:r>
              <a:rPr lang="en-US" sz="36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Ambition Gap</a:t>
            </a:r>
          </a:p>
          <a:p>
            <a:pPr marL="620713" lvl="1" indent="-220663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buFont typeface="Wingdings" pitchFamily="2" charset="2"/>
              <a:buChar char="v"/>
            </a:pPr>
            <a:r>
              <a:rPr lang="en-US" sz="36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</a:t>
            </a:r>
            <a:r>
              <a:rPr lang="en-US" sz="36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Education Gap</a:t>
            </a:r>
          </a:p>
          <a:p>
            <a:pPr marL="898525" lvl="2" indent="-163513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0"/>
            <a:ext cx="5029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The Quiet Crisis</a:t>
            </a:r>
            <a:endParaRPr lang="en-U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76200"/>
            <a:ext cx="7086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Numbers Gap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066800"/>
            <a:ext cx="6858000" cy="2948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8525" lvl="2" indent="-163513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The amount of the educated workforce in the USA is no longer sufficient for the need</a:t>
            </a:r>
          </a:p>
          <a:p>
            <a:pPr marL="898525" lvl="2" indent="-163513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itchFamily="2" charset="2"/>
              <a:buChar char="v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898525" lvl="2" indent="-163513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itchFamily="2" charset="2"/>
              <a:buChar char="v"/>
            </a:pPr>
            <a:r>
              <a:rPr lang="en-US" sz="3200" dirty="0" smtClean="0">
                <a:solidFill>
                  <a:schemeClr val="bg1"/>
                </a:solidFill>
              </a:rPr>
              <a:t>Demographically, the USA is surpassed by China and India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76200"/>
            <a:ext cx="7086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Ambition Gap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066800"/>
            <a:ext cx="6858000" cy="3804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8525" lvl="2" indent="-163513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Many Americans believe they are supposed to be given a high level job </a:t>
            </a:r>
          </a:p>
          <a:p>
            <a:pPr marL="898525" lvl="2" indent="-163513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itchFamily="2" charset="2"/>
              <a:buChar char="v"/>
            </a:pPr>
            <a:endParaRPr lang="en-US" sz="3600" dirty="0" smtClean="0">
              <a:solidFill>
                <a:schemeClr val="bg1"/>
              </a:solidFill>
            </a:endParaRPr>
          </a:p>
          <a:p>
            <a:pPr marL="898525" lvl="2" indent="-163513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itchFamily="2" charset="2"/>
              <a:buChar char="v"/>
            </a:pPr>
            <a:r>
              <a:rPr lang="en-US" sz="3600" dirty="0" smtClean="0">
                <a:solidFill>
                  <a:schemeClr val="bg1"/>
                </a:solidFill>
              </a:rPr>
              <a:t>Many foreign countries value productivity more than American countries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76200"/>
            <a:ext cx="7086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Education Gap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066800"/>
            <a:ext cx="68580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8525" lvl="2" indent="-163513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The USA is not preparing students for the new types of jobs</a:t>
            </a:r>
          </a:p>
          <a:p>
            <a:pPr marL="898525" lvl="2" indent="-163513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itchFamily="2" charset="2"/>
              <a:buChar char="v"/>
            </a:pPr>
            <a:endParaRPr lang="en-US" sz="4000" dirty="0" smtClean="0">
              <a:solidFill>
                <a:schemeClr val="bg1"/>
              </a:solidFill>
            </a:endParaRPr>
          </a:p>
          <a:p>
            <a:pPr marL="898525" lvl="2" indent="-163513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Education has too many unfunded mandates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6629400" cy="2971800"/>
          </a:xfrm>
        </p:spPr>
        <p:txBody>
          <a:bodyPr/>
          <a:lstStyle/>
          <a:p>
            <a:pPr algn="ctr"/>
            <a:r>
              <a:rPr lang="en-US" sz="5400" dirty="0" smtClean="0"/>
              <a:t>Educational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Structure</a:t>
            </a:r>
            <a:endParaRPr lang="en-US" sz="5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>
                <a:latin typeface="Calibri" pitchFamily="34" charset="0"/>
              </a:rPr>
              <a:t>Book Talk</a:t>
            </a:r>
            <a:endParaRPr lang="en-US" sz="7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743200"/>
            <a:ext cx="6553200" cy="33528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How are we preparing students to compete with other countries?</a:t>
            </a:r>
            <a:endParaRPr lang="en-US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Picture 6" descr="world_is_fla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72000"/>
            <a:ext cx="1371600" cy="2061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>
                <a:latin typeface="Calibri" pitchFamily="34" charset="0"/>
              </a:rPr>
              <a:t>Book Talk</a:t>
            </a:r>
            <a:endParaRPr lang="en-US" sz="7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743200"/>
            <a:ext cx="6553200" cy="33528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What does it mean when we say “The World is Flat?”</a:t>
            </a:r>
            <a:endParaRPr lang="en-US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Picture 6" descr="world_is_fla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72000"/>
            <a:ext cx="1371600" cy="2061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04800" y="14478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Ireland Today is the richest country in the European Union second to Luxembourg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Turnaround began in the 1960’s when the country eliminated the fee for high school education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During the 1990’s free public college became available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However, by the mid-1980’s,</a:t>
            </a:r>
          </a:p>
          <a:p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Irish citizens were emigrating </a:t>
            </a:r>
          </a:p>
          <a:p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to other countries because of </a:t>
            </a:r>
          </a:p>
          <a:p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the lack of jobs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6858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Follow the </a:t>
            </a:r>
          </a:p>
          <a:p>
            <a:pPr algn="ctr"/>
            <a:r>
              <a:rPr lang="en-US" sz="4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Leaping Leprechauns</a:t>
            </a:r>
            <a:endParaRPr lang="en-U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1" y="0"/>
            <a:ext cx="12953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0"/>
            <a:ext cx="12953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81000" y="1905000"/>
            <a:ext cx="6858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Ireland was successful because they were proactive in attracting companies back to Ireland. This created jobs for the Irish and emigration was no longer as necessary.</a:t>
            </a:r>
          </a:p>
          <a:p>
            <a:endParaRPr lang="en-US" sz="28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6858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Follow the </a:t>
            </a:r>
          </a:p>
          <a:p>
            <a:pPr algn="ctr"/>
            <a:r>
              <a:rPr lang="en-US" sz="4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Leaping Leprechauns</a:t>
            </a:r>
            <a:endParaRPr lang="en-U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1" y="0"/>
            <a:ext cx="12953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0"/>
            <a:ext cx="12953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6629400" cy="2971800"/>
          </a:xfrm>
        </p:spPr>
        <p:txBody>
          <a:bodyPr/>
          <a:lstStyle/>
          <a:p>
            <a:pPr algn="ctr"/>
            <a:r>
              <a:rPr lang="en-US" sz="5400" dirty="0" smtClean="0"/>
              <a:t>Globalization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vs.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Americanization</a:t>
            </a:r>
            <a:endParaRPr lang="en-US" sz="5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>
                <a:latin typeface="Calibri" pitchFamily="34" charset="0"/>
              </a:rPr>
              <a:t>Book Talk</a:t>
            </a:r>
            <a:endParaRPr lang="en-US" sz="7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743200"/>
            <a:ext cx="6553200" cy="33528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What are your impressions of how the world views globalization?</a:t>
            </a:r>
            <a:endParaRPr lang="en-US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Picture 6" descr="world_is_fla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72000"/>
            <a:ext cx="1371600" cy="2061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04800" y="1447800"/>
            <a:ext cx="5791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After the collapse of the Berlin Wall, American companies were in the position to globalize.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Other cultures viewed this as America attempting to take over the world.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Uploading (the ability to share information instantaneously) gave countries around the world the ability to share their culture globally.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6858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Globalization vs.</a:t>
            </a:r>
          </a:p>
          <a:p>
            <a:pPr algn="ctr"/>
            <a:r>
              <a:rPr lang="en-US" sz="4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Americanization</a:t>
            </a:r>
            <a:endParaRPr lang="en-U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050" name="Picture 2" descr="http://www.dreamstime.com/usa-flag-in-globe-thumb86811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760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14400"/>
            <a:ext cx="6553200" cy="838200"/>
          </a:xfrm>
        </p:spPr>
        <p:txBody>
          <a:bodyPr/>
          <a:lstStyle/>
          <a:p>
            <a:pPr algn="ctr"/>
            <a:r>
              <a:rPr lang="en-US" sz="7200" dirty="0" smtClean="0">
                <a:latin typeface="Calibri" pitchFamily="34" charset="0"/>
              </a:rPr>
              <a:t>HELP </a:t>
            </a:r>
            <a:br>
              <a:rPr lang="en-US" sz="7200" dirty="0" smtClean="0">
                <a:latin typeface="Calibri" pitchFamily="34" charset="0"/>
              </a:rPr>
            </a:br>
            <a:r>
              <a:rPr lang="en-US" sz="7200" dirty="0" smtClean="0">
                <a:latin typeface="Calibri" pitchFamily="34" charset="0"/>
              </a:rPr>
              <a:t>WANTED!</a:t>
            </a:r>
            <a:endParaRPr lang="en-US" sz="7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743200"/>
            <a:ext cx="6553200" cy="33528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In small groups, discuss how employment opportunities</a:t>
            </a:r>
            <a:r>
              <a:rPr lang="en-US" sz="4000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 </a:t>
            </a:r>
            <a:r>
              <a:rPr lang="en-US" sz="4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have changed over the past 20 years. </a:t>
            </a:r>
          </a:p>
        </p:txBody>
      </p:sp>
      <p:pic>
        <p:nvPicPr>
          <p:cNvPr id="5" name="Picture 6" descr="world_is_fla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72000"/>
            <a:ext cx="1371600" cy="2061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381000"/>
            <a:ext cx="56388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60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en-US" sz="6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The </a:t>
            </a:r>
          </a:p>
          <a:p>
            <a:pPr algn="ctr"/>
            <a:endParaRPr lang="en-US" sz="6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en-US" sz="6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en-US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Untouchables</a:t>
            </a:r>
            <a:endParaRPr lang="en-US" sz="60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1600" y="0"/>
            <a:ext cx="6019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The Current Untouchables</a:t>
            </a:r>
            <a:endParaRPr lang="en-U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04800" y="1447800"/>
            <a:ext cx="5791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Special Workers:</a:t>
            </a:r>
          </a:p>
          <a:p>
            <a:pPr lvl="1"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Special People like sports stars, movie actors, etc.</a:t>
            </a:r>
            <a:endParaRPr lang="en-US" sz="28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Specialized Workers: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Work cannot be outsourced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Skills in high demand and </a:t>
            </a:r>
            <a:r>
              <a:rPr lang="en-US" sz="240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not fungible </a:t>
            </a:r>
            <a:endParaRPr lang="en-US" sz="24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Anchored Workers:</a:t>
            </a:r>
          </a:p>
          <a:p>
            <a:pPr lvl="1"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Tied to a specific location</a:t>
            </a:r>
            <a:endParaRPr lang="en-US" sz="28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1600" y="0"/>
            <a:ext cx="6019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The Future Untouchables</a:t>
            </a:r>
            <a:endParaRPr lang="en-U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04800" y="1447800"/>
            <a:ext cx="5791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ct val="20000"/>
              </a:spcBef>
              <a:buClr>
                <a:srgbClr val="234F7B"/>
              </a:buClr>
              <a:buSzPct val="75000"/>
              <a:buFont typeface="Wingdings" pitchFamily="2" charset="2"/>
              <a:buChar char="n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Great Collaborators and Orchestrators</a:t>
            </a:r>
          </a:p>
          <a:p>
            <a:pPr marL="620713" lvl="1" indent="-220663">
              <a:spcBef>
                <a:spcPct val="20000"/>
              </a:spcBef>
              <a:buClr>
                <a:srgbClr val="CCCCCC"/>
              </a:buClr>
              <a:buSzPct val="70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Collaborating within and between companies</a:t>
            </a:r>
          </a:p>
          <a:p>
            <a:pPr marL="620713" lvl="1" indent="-220663">
              <a:spcBef>
                <a:spcPct val="20000"/>
              </a:spcBef>
              <a:buClr>
                <a:srgbClr val="CCCCCC"/>
              </a:buClr>
              <a:buSzPct val="70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Managers who can work in 24/7 supply chains</a:t>
            </a:r>
          </a:p>
          <a:p>
            <a:pPr marL="285750" indent="-285750">
              <a:spcBef>
                <a:spcPct val="20000"/>
              </a:spcBef>
              <a:buClr>
                <a:srgbClr val="234F7B"/>
              </a:buClr>
              <a:buSzPct val="75000"/>
              <a:buFont typeface="Wingdings" pitchFamily="2" charset="2"/>
              <a:buChar char="n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Great Synthesizers</a:t>
            </a:r>
          </a:p>
          <a:p>
            <a:pPr marL="620713" lvl="1" indent="-220663">
              <a:spcBef>
                <a:spcPct val="20000"/>
              </a:spcBef>
              <a:buClr>
                <a:srgbClr val="CCCCCC"/>
              </a:buClr>
              <a:buSzPct val="70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Putting disparate and unusual things together</a:t>
            </a:r>
          </a:p>
          <a:p>
            <a:pPr marL="620713" lvl="1" indent="-220663">
              <a:spcBef>
                <a:spcPct val="20000"/>
              </a:spcBef>
              <a:buClr>
                <a:srgbClr val="CCCCCC"/>
              </a:buClr>
              <a:buSzPct val="70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Example:  Search engines require mathematicians and marketing experts</a:t>
            </a:r>
          </a:p>
          <a:p>
            <a:pPr marL="285750" indent="-285750">
              <a:spcBef>
                <a:spcPct val="20000"/>
              </a:spcBef>
              <a:buClr>
                <a:srgbClr val="234F7B"/>
              </a:buClr>
              <a:buSzPct val="75000"/>
              <a:buFont typeface="Wingdings" pitchFamily="2" charset="2"/>
              <a:buChar char="n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Great Explainers</a:t>
            </a:r>
          </a:p>
          <a:p>
            <a:pPr marL="620713" lvl="1" indent="-220663">
              <a:spcBef>
                <a:spcPct val="20000"/>
              </a:spcBef>
              <a:buClr>
                <a:srgbClr val="CCCCCC"/>
              </a:buClr>
              <a:buSzPct val="70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Ability to explain complex concepts with simplicity</a:t>
            </a:r>
          </a:p>
          <a:p>
            <a:pPr marL="285750" indent="-285750">
              <a:spcBef>
                <a:spcPct val="20000"/>
              </a:spcBef>
              <a:buClr>
                <a:srgbClr val="234F7B"/>
              </a:buClr>
              <a:buSzPct val="75000"/>
              <a:buFont typeface="Wingdings" pitchFamily="2" charset="2"/>
              <a:buChar char="n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Great </a:t>
            </a:r>
            <a:r>
              <a:rPr lang="en-US" sz="2400" dirty="0" err="1" smtClean="0">
                <a:solidFill>
                  <a:schemeClr val="bg1"/>
                </a:solidFill>
                <a:latin typeface="Calibri" pitchFamily="34" charset="0"/>
              </a:rPr>
              <a:t>Leveragers</a:t>
            </a:r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620713" lvl="1" indent="-220663">
              <a:spcBef>
                <a:spcPct val="20000"/>
              </a:spcBef>
              <a:buClr>
                <a:srgbClr val="CCCCCC"/>
              </a:buClr>
              <a:buSzPct val="70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Optimizing the interface between people and machines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>
                <a:latin typeface="Calibri" pitchFamily="34" charset="0"/>
              </a:rPr>
              <a:t>Book Talk</a:t>
            </a:r>
            <a:endParaRPr lang="en-US" sz="7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743200"/>
            <a:ext cx="6553200" cy="33528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How do the concepts in </a:t>
            </a:r>
            <a:r>
              <a:rPr lang="en-US" sz="4000" i="1" dirty="0" smtClean="0">
                <a:solidFill>
                  <a:schemeClr val="tx1"/>
                </a:solidFill>
                <a:latin typeface="Calibri" pitchFamily="34" charset="0"/>
              </a:rPr>
              <a:t>the World is Flat</a:t>
            </a:r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 affect education?</a:t>
            </a:r>
            <a:endParaRPr lang="en-US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Picture 6" descr="world_is_fla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72000"/>
            <a:ext cx="1371600" cy="2061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81400" y="152400"/>
            <a:ext cx="556260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Top</a:t>
            </a:r>
          </a:p>
          <a:p>
            <a:pPr algn="ctr"/>
            <a:endParaRPr lang="en-US" sz="8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en-US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Ten</a:t>
            </a:r>
          </a:p>
          <a:p>
            <a:pPr algn="ctr"/>
            <a:endParaRPr lang="en-US" sz="8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en-US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Flatteners</a:t>
            </a:r>
            <a:endParaRPr lang="en-US" sz="8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14400"/>
            <a:ext cx="6705600" cy="3505200"/>
          </a:xfrm>
        </p:spPr>
        <p:txBody>
          <a:bodyPr/>
          <a:lstStyle/>
          <a:p>
            <a:pPr algn="ctr"/>
            <a:r>
              <a:rPr lang="en-US" sz="5400" dirty="0" smtClean="0"/>
              <a:t>Strengths of</a:t>
            </a:r>
            <a:br>
              <a:rPr lang="en-US" sz="5400" dirty="0" smtClean="0"/>
            </a:br>
            <a:r>
              <a:rPr lang="en-US" sz="5400" dirty="0" smtClean="0"/>
              <a:t>the US Educational</a:t>
            </a:r>
            <a:br>
              <a:rPr lang="en-US" sz="5400" dirty="0" smtClean="0"/>
            </a:br>
            <a:r>
              <a:rPr lang="en-US" sz="5400" dirty="0" smtClean="0"/>
              <a:t>System</a:t>
            </a:r>
            <a:endParaRPr lang="en-US" sz="5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>
                <a:latin typeface="Calibri" pitchFamily="34" charset="0"/>
              </a:rPr>
              <a:t>Book Talk</a:t>
            </a:r>
            <a:endParaRPr lang="en-US" sz="7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743200"/>
            <a:ext cx="6553200" cy="33528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What are the advantages and disadvantages of a flattening world?</a:t>
            </a:r>
            <a:endParaRPr lang="en-US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Picture 6" descr="world_is_fla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72000"/>
            <a:ext cx="1371600" cy="2061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6629400" cy="2971800"/>
          </a:xfrm>
        </p:spPr>
        <p:txBody>
          <a:bodyPr/>
          <a:lstStyle/>
          <a:p>
            <a:pPr algn="ctr"/>
            <a:r>
              <a:rPr lang="en-US" sz="5400" dirty="0" smtClean="0"/>
              <a:t>Global Views on American Education</a:t>
            </a:r>
            <a:endParaRPr lang="en-US" sz="5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6117" y="0"/>
            <a:ext cx="8887883" cy="647700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6629400" cy="2971800"/>
          </a:xfrm>
        </p:spPr>
        <p:txBody>
          <a:bodyPr/>
          <a:lstStyle/>
          <a:p>
            <a:pPr algn="ctr"/>
            <a:r>
              <a:rPr lang="en-US" sz="5400" dirty="0" smtClean="0"/>
              <a:t>FINAL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THOUGHTS</a:t>
            </a:r>
            <a:endParaRPr lang="en-US" sz="5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533400" y="0"/>
            <a:ext cx="7772400" cy="990600"/>
          </a:xfrm>
        </p:spPr>
        <p:txBody>
          <a:bodyPr/>
          <a:lstStyle/>
          <a:p>
            <a:r>
              <a:rPr lang="en-US" dirty="0" smtClean="0"/>
              <a:t>The World is</a:t>
            </a:r>
            <a:endParaRPr lang="en-US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791200"/>
            <a:ext cx="7772400" cy="685800"/>
          </a:xfrm>
        </p:spPr>
        <p:txBody>
          <a:bodyPr/>
          <a:lstStyle/>
          <a:p>
            <a:r>
              <a:rPr lang="en-US" sz="2000" i="1" dirty="0" err="1" smtClean="0"/>
              <a:t>Gayla</a:t>
            </a:r>
            <a:r>
              <a:rPr lang="en-US" sz="2000" i="1" smtClean="0"/>
              <a:t> Millwood</a:t>
            </a:r>
            <a:r>
              <a:rPr lang="en-US" sz="2000" i="1" dirty="0" smtClean="0"/>
              <a:t>, Jason Parker, Jennifer Putnam, Kelly Taylor</a:t>
            </a:r>
            <a:endParaRPr lang="en-US" sz="2000" i="1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762000" y="685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kern="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by Thomas Friedman</a:t>
            </a: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world_is_flat.jpg"/>
          <p:cNvPicPr>
            <a:picLocks noChangeAspect="1"/>
          </p:cNvPicPr>
          <p:nvPr/>
        </p:nvPicPr>
        <p:blipFill>
          <a:blip r:embed="rId4" cstate="print">
            <a:lum bright="-20000"/>
          </a:blip>
          <a:stretch>
            <a:fillRect/>
          </a:stretch>
        </p:blipFill>
        <p:spPr>
          <a:xfrm>
            <a:off x="3276600" y="1295400"/>
            <a:ext cx="253746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5105400" y="-457200"/>
            <a:ext cx="3429000" cy="1862048"/>
          </a:xfrm>
          <a:prstGeom prst="rect">
            <a:avLst/>
          </a:prstGeom>
          <a:noFill/>
          <a:scene3d>
            <a:camera prst="isometricOffAxis1Top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Flat</a:t>
            </a:r>
            <a:endParaRPr lang="en-US" sz="115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1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362200"/>
            <a:ext cx="7010400" cy="1815882"/>
          </a:xfrm>
          <a:prstGeom prst="rect">
            <a:avLst/>
          </a:prstGeom>
          <a:noFill/>
          <a:ln cap="rnd" cmpd="dbl">
            <a:solidFill>
              <a:schemeClr val="bg1"/>
            </a:solidFill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Cold War ends. Communism collapses.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Capitalism becomes the only economic system.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Eastern Europeans are now free to join the world community (including its economy).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7400" y="152400"/>
            <a:ext cx="5493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11/9/89: Collapse of the </a:t>
            </a:r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Berlin Wall</a:t>
            </a:r>
            <a:endParaRPr lang="en-U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2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295400"/>
            <a:ext cx="7010400" cy="2677656"/>
          </a:xfrm>
          <a:prstGeom prst="rect">
            <a:avLst/>
          </a:prstGeom>
          <a:noFill/>
          <a:ln cap="rnd" cmpd="dbl">
            <a:solidFill>
              <a:schemeClr val="bg1"/>
            </a:solidFill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Worldwide Web becomes accessible to the common people. 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No longer the dominion of “techno-geeks”, overnight explosion of “</a:t>
            </a:r>
            <a:r>
              <a:rPr lang="en-US" sz="2800" dirty="0" err="1" smtClean="0">
                <a:solidFill>
                  <a:schemeClr val="bg1"/>
                </a:solidFill>
              </a:rPr>
              <a:t>newbies</a:t>
            </a:r>
            <a:r>
              <a:rPr lang="en-US" sz="2800" dirty="0" smtClean="0">
                <a:solidFill>
                  <a:schemeClr val="bg1"/>
                </a:solidFill>
              </a:rPr>
              <a:t>” flood the internet.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152400"/>
            <a:ext cx="5493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8/9/95: Netscape</a:t>
            </a:r>
            <a:endParaRPr lang="en-U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3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291443"/>
            <a:ext cx="7010400" cy="3108543"/>
          </a:xfrm>
          <a:prstGeom prst="rect">
            <a:avLst/>
          </a:prstGeom>
          <a:noFill/>
          <a:ln cap="rnd" cmpd="dbl">
            <a:solidFill>
              <a:schemeClr val="bg1"/>
            </a:solidFill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>
              <a:buFontTx/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bg1"/>
                </a:solidFill>
              </a:rPr>
              <a:t>Machines begin communicating with machines. </a:t>
            </a:r>
          </a:p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</a:t>
            </a:r>
          </a:p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Will humans soon become obsolete?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Can the world be run entirely by machines?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152400"/>
            <a:ext cx="5493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Workflow Software</a:t>
            </a:r>
            <a:endParaRPr lang="en-U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4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15870"/>
            <a:ext cx="7010400" cy="3108543"/>
          </a:xfrm>
          <a:prstGeom prst="rect">
            <a:avLst/>
          </a:prstGeom>
          <a:noFill/>
          <a:ln cap="rnd" cmpd="dbl">
            <a:solidFill>
              <a:schemeClr val="bg1"/>
            </a:solidFill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Collaboration on online projects by individuals and communities begins.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Blogs and other forms of online open communication become common and create massive instant sharing of information.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152400"/>
            <a:ext cx="5493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Uploading</a:t>
            </a:r>
            <a:endParaRPr lang="en-U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905000" cy="1447800"/>
          </a:xfrm>
        </p:spPr>
        <p:txBody>
          <a:bodyPr/>
          <a:lstStyle/>
          <a:p>
            <a:pPr algn="ctr"/>
            <a:r>
              <a:rPr lang="en-US" sz="5400" dirty="0" smtClean="0"/>
              <a:t># 5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500426"/>
            <a:ext cx="7010400" cy="3539430"/>
          </a:xfrm>
          <a:prstGeom prst="rect">
            <a:avLst/>
          </a:prstGeom>
          <a:noFill/>
          <a:ln cap="rnd" cmpd="dbl">
            <a:solidFill>
              <a:schemeClr val="bg1"/>
            </a:solidFill>
            <a:prstDash val="solid"/>
          </a:ln>
          <a:scene3d>
            <a:camera prst="perspectiveFront"/>
            <a:lightRig rig="threePt" dir="t"/>
          </a:scene3d>
        </p:spPr>
        <p:txBody>
          <a:bodyPr wrap="square" rtlCol="0" anchor="ctr" anchorCtr="0">
            <a:spAutoFit/>
          </a:bodyPr>
          <a:lstStyle/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Organizational components such as service and manufacturing are split, allowing for more cost-efficient production.</a:t>
            </a:r>
          </a:p>
          <a:p>
            <a:pPr algn="ctr"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Job market becomes fluid - working continuously for one company may require traveling to multiple countries [and continents].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152400"/>
            <a:ext cx="5493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Outsourcing</a:t>
            </a:r>
            <a:endParaRPr lang="en-U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 read desig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Design">
      <a:majorFont>
        <a:latin typeface="Arial Black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Global read design template</Template>
  <TotalTime>425</TotalTime>
  <Words>1040</Words>
  <Application>Microsoft Office PowerPoint</Application>
  <PresentationFormat>On-screen Show (4:3)</PresentationFormat>
  <Paragraphs>216</Paragraphs>
  <Slides>45</Slides>
  <Notes>45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Global read design template</vt:lpstr>
      <vt:lpstr>The World is</vt:lpstr>
      <vt:lpstr>Global Views on Education and Technology</vt:lpstr>
      <vt:lpstr>Book Talk</vt:lpstr>
      <vt:lpstr>PowerPoint Presentation</vt:lpstr>
      <vt:lpstr># 1</vt:lpstr>
      <vt:lpstr># 2</vt:lpstr>
      <vt:lpstr># 3</vt:lpstr>
      <vt:lpstr># 4</vt:lpstr>
      <vt:lpstr># 5</vt:lpstr>
      <vt:lpstr># 6</vt:lpstr>
      <vt:lpstr># 7</vt:lpstr>
      <vt:lpstr># 8</vt:lpstr>
      <vt:lpstr># 9</vt:lpstr>
      <vt:lpstr># 10</vt:lpstr>
      <vt:lpstr>PowerPoint Presentation</vt:lpstr>
      <vt:lpstr># 1</vt:lpstr>
      <vt:lpstr># 2</vt:lpstr>
      <vt:lpstr>#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Educational  Structure</vt:lpstr>
      <vt:lpstr>Book Talk</vt:lpstr>
      <vt:lpstr>PowerPoint Presentation</vt:lpstr>
      <vt:lpstr>PowerPoint Presentation</vt:lpstr>
      <vt:lpstr>Globalization  vs.  Americanization</vt:lpstr>
      <vt:lpstr>Book Talk</vt:lpstr>
      <vt:lpstr>PowerPoint Presentation</vt:lpstr>
      <vt:lpstr>HELP  WANTED!</vt:lpstr>
      <vt:lpstr>PowerPoint Presentation</vt:lpstr>
      <vt:lpstr>PowerPoint Presentation</vt:lpstr>
      <vt:lpstr>PowerPoint Presentation</vt:lpstr>
      <vt:lpstr>Book Talk</vt:lpstr>
      <vt:lpstr>Strengths of the US Educational System</vt:lpstr>
      <vt:lpstr>Book Talk</vt:lpstr>
      <vt:lpstr>Global Views on American Education</vt:lpstr>
      <vt:lpstr>PowerPoint Presentation</vt:lpstr>
      <vt:lpstr>FINAL  THOUGHTS</vt:lpstr>
      <vt:lpstr>The World 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is</dc:title>
  <dc:creator>Jason Parker</dc:creator>
  <cp:lastModifiedBy>AEURY</cp:lastModifiedBy>
  <cp:revision>14</cp:revision>
  <dcterms:created xsi:type="dcterms:W3CDTF">2009-09-26T14:56:13Z</dcterms:created>
  <dcterms:modified xsi:type="dcterms:W3CDTF">2011-09-05T16:03:52Z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TC103367921033</vt:lpwstr>
  </property>
</Properties>
</file>